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56" r:id="rId2"/>
  </p:sldMasterIdLst>
  <p:notesMasterIdLst>
    <p:notesMasterId r:id="rId17"/>
  </p:notesMasterIdLst>
  <p:handoutMasterIdLst>
    <p:handoutMasterId r:id="rId18"/>
  </p:handoutMasterIdLst>
  <p:sldIdLst>
    <p:sldId id="259" r:id="rId3"/>
    <p:sldId id="260" r:id="rId4"/>
    <p:sldId id="269" r:id="rId5"/>
    <p:sldId id="262" r:id="rId6"/>
    <p:sldId id="261" r:id="rId7"/>
    <p:sldId id="267" r:id="rId8"/>
    <p:sldId id="263" r:id="rId9"/>
    <p:sldId id="264" r:id="rId10"/>
    <p:sldId id="265" r:id="rId11"/>
    <p:sldId id="266" r:id="rId12"/>
    <p:sldId id="268" r:id="rId13"/>
    <p:sldId id="270" r:id="rId14"/>
    <p:sldId id="271" r:id="rId15"/>
    <p:sldId id="272" r:id="rId1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272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FABAFA-9D90-4B6C-95A1-503043E46FAB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C7757-6264-420F-9201-02E9A21CB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29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15EB1F-8DE4-48C3-A804-A05846A4049F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D115C9-E24C-4512-AA8B-319BB49F7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62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115C9-E24C-4512-AA8B-319BB49F77B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518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12192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FD87A-18E6-48AA-9D92-80943963D244}" type="datetime1">
              <a:rPr lang="en-US" smtClean="0"/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3886200"/>
            <a:ext cx="85344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007889"/>
            <a:ext cx="10363200" cy="1470025"/>
          </a:xfrm>
        </p:spPr>
        <p:txBody>
          <a:bodyPr/>
          <a:lstStyle>
            <a:lvl1pPr algn="ctr">
              <a:defRPr sz="4400" b="1"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35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E6081-38D3-44C7-9606-9636204DDB22}" type="datetime1">
              <a:rPr lang="en-US" smtClean="0"/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676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B57C9-4D32-4A12-87A5-B6A3F54886E8}" type="datetime1">
              <a:rPr lang="en-US" smtClean="0"/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3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F19A-8B9D-4BAF-B3CF-581ABC5A76B0}" type="datetime1">
              <a:rPr lang="en-US" smtClean="0"/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812800" y="1600200"/>
            <a:ext cx="10566400" cy="41148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bg1"/>
              </a:buClr>
              <a:defRPr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1"/>
              </a:buClr>
              <a:defRPr>
                <a:solidFill>
                  <a:schemeClr val="bg1"/>
                </a:solidFill>
              </a:defRPr>
            </a:lvl8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596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ECE62-A67C-45C0-9A46-677D00669FB0}" type="datetime1">
              <a:rPr lang="en-US" smtClean="0"/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1" y="3462339"/>
            <a:ext cx="10513484" cy="1500187"/>
          </a:xfrm>
        </p:spPr>
        <p:txBody>
          <a:bodyPr anchor="b">
            <a:normAutofit/>
          </a:bodyPr>
          <a:lstStyle>
            <a:lvl1pPr marL="0" indent="0">
              <a:buNone/>
              <a:defRPr sz="28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4962526"/>
            <a:ext cx="10513484" cy="1362075"/>
          </a:xfrm>
        </p:spPr>
        <p:txBody>
          <a:bodyPr anchor="t"/>
          <a:lstStyle>
            <a:lvl1pPr algn="l">
              <a:defRPr sz="4000" b="1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57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195DB-4000-4703-B016-8AAC7B01BD58}" type="datetime1">
              <a:rPr lang="en-US" smtClean="0"/>
              <a:t>5/24/2016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400800" y="1600200"/>
            <a:ext cx="49784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812800" y="1600200"/>
            <a:ext cx="49784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1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61694-1DBA-4F6B-894E-09E8A1C80EAE}" type="datetime1">
              <a:rPr lang="en-US" smtClean="0"/>
              <a:t>5/24/2016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812800" y="2209800"/>
            <a:ext cx="4978400" cy="35052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400800" y="2209800"/>
            <a:ext cx="4978400" cy="35052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1600200"/>
            <a:ext cx="4978400" cy="574675"/>
          </a:xfrm>
        </p:spPr>
        <p:txBody>
          <a:bodyPr anchor="b">
            <a:noAutofit/>
          </a:bodyPr>
          <a:lstStyle>
            <a:lvl1pPr marL="0" indent="0">
              <a:buNone/>
              <a:defRPr sz="24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1600200"/>
            <a:ext cx="4978400" cy="574675"/>
          </a:xfrm>
        </p:spPr>
        <p:txBody>
          <a:bodyPr anchor="b">
            <a:noAutofit/>
          </a:bodyPr>
          <a:lstStyle>
            <a:lvl1pPr marL="0" indent="0">
              <a:buNone/>
              <a:defRPr sz="24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74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105AF-90CA-4509-A852-0BAE918A28C0}" type="datetime1">
              <a:rPr lang="en-US" smtClean="0"/>
              <a:t>5/24/2016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309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3FCD-E86B-47AE-817A-4894806549CD}" type="datetime1">
              <a:rPr lang="en-US" smtClean="0"/>
              <a:t>5/24/2016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43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7D0C-1E6A-45B9-BF68-5FFFA446EB57}" type="datetime1">
              <a:rPr lang="en-US" smtClean="0"/>
              <a:t>5/24/2016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5283200" y="1447800"/>
            <a:ext cx="6197600" cy="4267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6864" y="2547892"/>
            <a:ext cx="39624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1447800"/>
            <a:ext cx="3962400" cy="1097280"/>
          </a:xfrm>
        </p:spPr>
        <p:txBody>
          <a:bodyPr anchor="b"/>
          <a:lstStyle>
            <a:lvl1pPr algn="l">
              <a:defRPr sz="2600" b="1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80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297-6837-4539-BE78-C255461E3518}" type="datetime1">
              <a:rPr lang="en-US" smtClean="0"/>
              <a:t>5/24/2016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301232" y="1539240"/>
            <a:ext cx="4431538" cy="327279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547891"/>
            <a:ext cx="39624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447800"/>
            <a:ext cx="3962400" cy="1097280"/>
          </a:xfrm>
        </p:spPr>
        <p:txBody>
          <a:bodyPr anchor="b"/>
          <a:lstStyle>
            <a:lvl1pPr algn="l">
              <a:defRPr sz="2600" b="1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83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-50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0" y="6356351"/>
            <a:ext cx="203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bg1"/>
                </a:solidFill>
              </a:defRPr>
            </a:lvl1pPr>
          </a:lstStyle>
          <a:p>
            <a:fld id="{18193A29-9700-485D-8CFB-D5ABAF026ECB}" type="datetime1">
              <a:rPr lang="en-US" smtClean="0"/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8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58400" y="6356351"/>
            <a:ext cx="132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bg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1600201"/>
            <a:ext cx="10566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697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 cap="all" spc="50" baseline="0">
          <a:solidFill>
            <a:schemeClr val="tx2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2000" kern="1200" spc="30" baseline="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2000" kern="1200" spc="3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2000" kern="1200" spc="30" baseline="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2000" kern="1200" spc="3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2000" kern="1200" spc="3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bg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bg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bg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812" y="2789536"/>
            <a:ext cx="2687013" cy="24111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3450" y="742950"/>
            <a:ext cx="10363200" cy="1133475"/>
          </a:xfrm>
        </p:spPr>
        <p:txBody>
          <a:bodyPr/>
          <a:lstStyle/>
          <a:p>
            <a:r>
              <a:rPr lang="fr-FR" dirty="0" smtClean="0">
                <a:solidFill>
                  <a:srgbClr val="C00000"/>
                </a:solidFill>
              </a:rPr>
              <a:t>Pourquoi</a:t>
            </a:r>
            <a:r>
              <a:rPr lang="en-US" dirty="0" smtClean="0">
                <a:solidFill>
                  <a:srgbClr val="C00000"/>
                </a:solidFill>
              </a:rPr>
              <a:t> les </a:t>
            </a:r>
            <a:r>
              <a:rPr lang="en-US" dirty="0" err="1" smtClean="0">
                <a:solidFill>
                  <a:srgbClr val="C00000"/>
                </a:solidFill>
              </a:rPr>
              <a:t>coquelicots</a:t>
            </a:r>
            <a:r>
              <a:rPr lang="en-US" dirty="0" smtClean="0">
                <a:solidFill>
                  <a:srgbClr val="C00000"/>
                </a:solidFill>
              </a:rPr>
              <a:t>?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44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>
                <a:solidFill>
                  <a:srgbClr val="C00000"/>
                </a:solidFill>
              </a:rPr>
              <a:t>Les champs de bataille étaient couvert de coquelicots </a:t>
            </a:r>
            <a:endParaRPr lang="fr-FR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4010" y="1993990"/>
            <a:ext cx="6091645" cy="426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049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438149" y="2105025"/>
            <a:ext cx="11344275" cy="451484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fr-FR" dirty="0">
                <a:solidFill>
                  <a:schemeClr val="tx1"/>
                </a:solidFill>
              </a:rPr>
              <a:t>Pour germer, la graine du coquelicot </a:t>
            </a:r>
            <a:endParaRPr lang="fr-FR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fr-FR" sz="2000" dirty="0" smtClean="0">
                <a:solidFill>
                  <a:schemeClr val="tx1"/>
                </a:solidFill>
              </a:rPr>
              <a:t>(qui est de </a:t>
            </a:r>
            <a:r>
              <a:rPr lang="fr-FR" sz="2000" dirty="0">
                <a:solidFill>
                  <a:schemeClr val="tx1"/>
                </a:solidFill>
              </a:rPr>
              <a:t>grande </a:t>
            </a:r>
            <a:r>
              <a:rPr lang="fr-FR" sz="2000" dirty="0" smtClean="0">
                <a:solidFill>
                  <a:schemeClr val="tx1"/>
                </a:solidFill>
              </a:rPr>
              <a:t>longévité et peut rester dans le sol pendant des longes années) </a:t>
            </a:r>
          </a:p>
          <a:p>
            <a:pPr>
              <a:spcBef>
                <a:spcPts val="600"/>
              </a:spcBef>
            </a:pPr>
            <a:r>
              <a:rPr lang="fr-FR" dirty="0" smtClean="0">
                <a:solidFill>
                  <a:schemeClr val="tx1"/>
                </a:solidFill>
              </a:rPr>
              <a:t>a besoin </a:t>
            </a:r>
            <a:r>
              <a:rPr lang="fr-FR" dirty="0">
                <a:solidFill>
                  <a:schemeClr val="tx1"/>
                </a:solidFill>
              </a:rPr>
              <a:t>d’une terre </a:t>
            </a:r>
            <a:r>
              <a:rPr lang="fr-FR" dirty="0">
                <a:solidFill>
                  <a:srgbClr val="FF0000"/>
                </a:solidFill>
              </a:rPr>
              <a:t>remuée</a:t>
            </a:r>
            <a:r>
              <a:rPr lang="fr-FR" dirty="0">
                <a:solidFill>
                  <a:schemeClr val="tx1"/>
                </a:solidFill>
              </a:rPr>
              <a:t> et </a:t>
            </a:r>
            <a:r>
              <a:rPr lang="fr-FR" dirty="0">
                <a:solidFill>
                  <a:srgbClr val="FF0000"/>
                </a:solidFill>
              </a:rPr>
              <a:t>calcaire</a:t>
            </a:r>
            <a:r>
              <a:rPr lang="fr-FR" dirty="0">
                <a:solidFill>
                  <a:schemeClr val="tx1"/>
                </a:solidFill>
              </a:rPr>
              <a:t>. </a:t>
            </a:r>
            <a:endParaRPr lang="fr-FR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endParaRPr lang="fr-FR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fr-FR" dirty="0" smtClean="0">
                <a:solidFill>
                  <a:schemeClr val="tx1"/>
                </a:solidFill>
              </a:rPr>
              <a:t>Durant </a:t>
            </a:r>
            <a:r>
              <a:rPr lang="fr-FR" dirty="0">
                <a:solidFill>
                  <a:schemeClr val="tx1"/>
                </a:solidFill>
              </a:rPr>
              <a:t>les terribles bombardements de </a:t>
            </a:r>
            <a:r>
              <a:rPr lang="fr-FR" dirty="0" smtClean="0">
                <a:solidFill>
                  <a:schemeClr val="tx1"/>
                </a:solidFill>
              </a:rPr>
              <a:t>la </a:t>
            </a:r>
            <a:r>
              <a:rPr lang="fr-FR" dirty="0">
                <a:solidFill>
                  <a:schemeClr val="tx1"/>
                </a:solidFill>
              </a:rPr>
              <a:t>guerre, </a:t>
            </a:r>
            <a:endParaRPr lang="fr-FR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fr-FR" dirty="0" smtClean="0">
                <a:solidFill>
                  <a:schemeClr val="tx1"/>
                </a:solidFill>
              </a:rPr>
              <a:t>les </a:t>
            </a:r>
            <a:r>
              <a:rPr lang="fr-FR" dirty="0">
                <a:solidFill>
                  <a:schemeClr val="tx1"/>
                </a:solidFill>
              </a:rPr>
              <a:t>terrains </a:t>
            </a:r>
            <a:r>
              <a:rPr lang="fr-FR" dirty="0" smtClean="0">
                <a:solidFill>
                  <a:schemeClr val="tx1"/>
                </a:solidFill>
              </a:rPr>
              <a:t>sont devenus </a:t>
            </a:r>
            <a:r>
              <a:rPr lang="fr-FR" dirty="0">
                <a:solidFill>
                  <a:schemeClr val="tx1"/>
                </a:solidFill>
              </a:rPr>
              <a:t>riches en 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poussières de chaux</a:t>
            </a:r>
            <a:r>
              <a:rPr lang="fr-FR" dirty="0">
                <a:solidFill>
                  <a:schemeClr val="tx1"/>
                </a:solidFill>
              </a:rPr>
              <a:t> </a:t>
            </a:r>
            <a:endParaRPr lang="fr-FR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fr-FR" dirty="0" smtClean="0">
                <a:solidFill>
                  <a:schemeClr val="tx1"/>
                </a:solidFill>
              </a:rPr>
              <a:t>et remuée par 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les obus et tranchées </a:t>
            </a:r>
            <a:r>
              <a:rPr lang="fr-FR" dirty="0">
                <a:solidFill>
                  <a:schemeClr val="tx1"/>
                </a:solidFill>
              </a:rPr>
              <a:t>des </a:t>
            </a:r>
            <a:r>
              <a:rPr lang="fr-FR" dirty="0" smtClean="0">
                <a:solidFill>
                  <a:schemeClr val="tx1"/>
                </a:solidFill>
              </a:rPr>
              <a:t>combats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150" y="160039"/>
            <a:ext cx="10363200" cy="1470025"/>
          </a:xfrm>
        </p:spPr>
        <p:txBody>
          <a:bodyPr/>
          <a:lstStyle/>
          <a:p>
            <a:pPr algn="ctr"/>
            <a:r>
              <a:rPr lang="en-NZ" dirty="0" err="1" smtClean="0">
                <a:solidFill>
                  <a:srgbClr val="C00000"/>
                </a:solidFill>
              </a:rPr>
              <a:t>Alors</a:t>
            </a:r>
            <a:r>
              <a:rPr lang="en-NZ" dirty="0" smtClean="0">
                <a:solidFill>
                  <a:srgbClr val="C00000"/>
                </a:solidFill>
              </a:rPr>
              <a:t>, </a:t>
            </a:r>
            <a:r>
              <a:rPr lang="en-NZ" dirty="0" err="1" smtClean="0">
                <a:solidFill>
                  <a:srgbClr val="C00000"/>
                </a:solidFill>
              </a:rPr>
              <a:t>pourquoi</a:t>
            </a:r>
            <a:r>
              <a:rPr lang="en-NZ" dirty="0" smtClean="0">
                <a:solidFill>
                  <a:srgbClr val="C00000"/>
                </a:solidFill>
              </a:rPr>
              <a:t>?</a:t>
            </a:r>
            <a:endParaRPr lang="fr-F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46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812800" y="2257424"/>
            <a:ext cx="10902950" cy="3457575"/>
          </a:xfrm>
        </p:spPr>
        <p:txBody>
          <a:bodyPr/>
          <a:lstStyle/>
          <a:p>
            <a:pPr marL="0" indent="0" algn="ctr" fontAlgn="base">
              <a:buNone/>
            </a:pPr>
            <a:r>
              <a:rPr lang="fr-FR" sz="3600" dirty="0">
                <a:solidFill>
                  <a:schemeClr val="tx1"/>
                </a:solidFill>
              </a:rPr>
              <a:t>La guerre finie, la chaux était rapidement absorbée et les coquelicots ont disparu de </a:t>
            </a:r>
            <a:r>
              <a:rPr lang="fr-FR" sz="3600" dirty="0" smtClean="0">
                <a:solidFill>
                  <a:schemeClr val="tx1"/>
                </a:solidFill>
              </a:rPr>
              <a:t>nouveau</a:t>
            </a:r>
            <a:endParaRPr lang="fr-FR" sz="36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endParaRPr lang="fr-FR" dirty="0" smtClean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>
                <a:solidFill>
                  <a:srgbClr val="C00000"/>
                </a:solidFill>
              </a:rPr>
              <a:t>Où sont les coquelicots maintenant?</a:t>
            </a:r>
            <a:endParaRPr lang="fr-F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78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812801" y="1590674"/>
            <a:ext cx="5435599" cy="486727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fr-FR" dirty="0" smtClean="0">
                <a:solidFill>
                  <a:schemeClr val="tx1"/>
                </a:solidFill>
              </a:rPr>
              <a:t>Au printemps </a:t>
            </a:r>
            <a:r>
              <a:rPr lang="fr-FR" dirty="0">
                <a:solidFill>
                  <a:schemeClr val="tx1"/>
                </a:solidFill>
              </a:rPr>
              <a:t>1915,  </a:t>
            </a:r>
            <a:r>
              <a:rPr lang="fr-FR" dirty="0" smtClean="0">
                <a:solidFill>
                  <a:schemeClr val="tx1"/>
                </a:solidFill>
              </a:rPr>
              <a:t>quand son ami </a:t>
            </a:r>
            <a:r>
              <a:rPr lang="fr-FR" dirty="0">
                <a:solidFill>
                  <a:schemeClr val="tx1"/>
                </a:solidFill>
              </a:rPr>
              <a:t>Alexis </a:t>
            </a:r>
            <a:r>
              <a:rPr lang="fr-FR" dirty="0" err="1">
                <a:solidFill>
                  <a:schemeClr val="tx1"/>
                </a:solidFill>
              </a:rPr>
              <a:t>Helmer</a:t>
            </a:r>
            <a:r>
              <a:rPr lang="fr-FR" dirty="0">
                <a:solidFill>
                  <a:schemeClr val="tx1"/>
                </a:solidFill>
              </a:rPr>
              <a:t> avait été tué par un obus allemand à </a:t>
            </a:r>
            <a:r>
              <a:rPr lang="fr-FR" dirty="0" smtClean="0">
                <a:solidFill>
                  <a:schemeClr val="tx1"/>
                </a:solidFill>
              </a:rPr>
              <a:t>Ypres, </a:t>
            </a:r>
          </a:p>
          <a:p>
            <a:pPr>
              <a:spcBef>
                <a:spcPts val="0"/>
              </a:spcBef>
            </a:pPr>
            <a:r>
              <a:rPr lang="fr-FR" dirty="0" smtClean="0">
                <a:solidFill>
                  <a:schemeClr val="tx1"/>
                </a:solidFill>
              </a:rPr>
              <a:t>John </a:t>
            </a:r>
            <a:r>
              <a:rPr lang="fr-FR" dirty="0" err="1">
                <a:solidFill>
                  <a:schemeClr val="tx1"/>
                </a:solidFill>
              </a:rPr>
              <a:t>McCrae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a remarqu</a:t>
            </a:r>
            <a:r>
              <a:rPr lang="fr-FR" dirty="0">
                <a:solidFill>
                  <a:schemeClr val="tx1"/>
                </a:solidFill>
              </a:rPr>
              <a:t>é</a:t>
            </a:r>
            <a:r>
              <a:rPr lang="fr-FR" dirty="0" smtClean="0">
                <a:solidFill>
                  <a:schemeClr val="tx1"/>
                </a:solidFill>
              </a:rPr>
              <a:t> que </a:t>
            </a:r>
            <a:r>
              <a:rPr lang="fr-FR" dirty="0">
                <a:solidFill>
                  <a:schemeClr val="tx1"/>
                </a:solidFill>
              </a:rPr>
              <a:t>des coquelicots poussaient </a:t>
            </a:r>
            <a:r>
              <a:rPr lang="fr-FR" dirty="0" smtClean="0">
                <a:solidFill>
                  <a:schemeClr val="tx1"/>
                </a:solidFill>
              </a:rPr>
              <a:t>spontanément entre les rangées de sépultures.</a:t>
            </a:r>
            <a:r>
              <a:rPr lang="fr-FR" dirty="0">
                <a:solidFill>
                  <a:schemeClr val="tx1"/>
                </a:solidFill>
              </a:rPr>
              <a:t> </a:t>
            </a:r>
            <a:endParaRPr lang="fr-FR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fr-FR" dirty="0" smtClean="0">
                <a:solidFill>
                  <a:schemeClr val="tx1"/>
                </a:solidFill>
              </a:rPr>
              <a:t>Ce </a:t>
            </a:r>
            <a:r>
              <a:rPr lang="fr-FR" dirty="0">
                <a:solidFill>
                  <a:schemeClr val="tx1"/>
                </a:solidFill>
              </a:rPr>
              <a:t>phénomène </a:t>
            </a:r>
            <a:r>
              <a:rPr lang="fr-FR" dirty="0" smtClean="0">
                <a:solidFill>
                  <a:schemeClr val="tx1"/>
                </a:solidFill>
              </a:rPr>
              <a:t>lui a inspir</a:t>
            </a:r>
            <a:r>
              <a:rPr lang="fr-FR" dirty="0">
                <a:solidFill>
                  <a:schemeClr val="tx1"/>
                </a:solidFill>
              </a:rPr>
              <a:t>é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>
                <a:solidFill>
                  <a:schemeClr val="tx1"/>
                </a:solidFill>
              </a:rPr>
              <a:t>son célèbre poème « In </a:t>
            </a:r>
            <a:r>
              <a:rPr lang="fr-FR" dirty="0" err="1">
                <a:solidFill>
                  <a:schemeClr val="tx1"/>
                </a:solidFill>
              </a:rPr>
              <a:t>Flanders</a:t>
            </a:r>
            <a:r>
              <a:rPr lang="fr-FR" dirty="0">
                <a:solidFill>
                  <a:schemeClr val="tx1"/>
                </a:solidFill>
              </a:rPr>
              <a:t> Fields </a:t>
            </a:r>
            <a:r>
              <a:rPr lang="fr-FR" dirty="0" smtClean="0">
                <a:solidFill>
                  <a:schemeClr val="tx1"/>
                </a:solidFill>
              </a:rPr>
              <a:t>»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12801" y="295276"/>
            <a:ext cx="10513484" cy="1362075"/>
          </a:xfrm>
        </p:spPr>
        <p:txBody>
          <a:bodyPr/>
          <a:lstStyle/>
          <a:p>
            <a:pPr algn="ctr"/>
            <a:r>
              <a:rPr lang="fr-FR" dirty="0" smtClean="0">
                <a:solidFill>
                  <a:srgbClr val="C00000"/>
                </a:solidFill>
              </a:rPr>
              <a:t>lieutenant </a:t>
            </a:r>
            <a:r>
              <a:rPr lang="fr-FR" dirty="0">
                <a:solidFill>
                  <a:srgbClr val="C00000"/>
                </a:solidFill>
              </a:rPr>
              <a:t>colonel John </a:t>
            </a:r>
            <a:r>
              <a:rPr lang="fr-FR" dirty="0" err="1">
                <a:solidFill>
                  <a:srgbClr val="C00000"/>
                </a:solidFill>
              </a:rPr>
              <a:t>McCrae</a:t>
            </a:r>
            <a:r>
              <a:rPr lang="fr-FR" dirty="0">
                <a:solidFill>
                  <a:srgbClr val="C00000"/>
                </a:solidFill>
              </a:rPr>
              <a:t>, </a:t>
            </a:r>
            <a:r>
              <a:rPr lang="fr-FR" sz="1800" dirty="0">
                <a:solidFill>
                  <a:srgbClr val="C00000"/>
                </a:solidFill>
              </a:rPr>
              <a:t>un médecin militaire canadien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9050" y="1809749"/>
            <a:ext cx="3157537" cy="428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71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5833" b="9721"/>
          <a:stretch/>
        </p:blipFill>
        <p:spPr>
          <a:xfrm>
            <a:off x="1524000" y="1085850"/>
            <a:ext cx="91440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59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812800" y="2009774"/>
            <a:ext cx="10566400" cy="3705225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fr-FR" sz="3200" dirty="0">
                <a:solidFill>
                  <a:schemeClr val="tx1"/>
                </a:solidFill>
              </a:rPr>
              <a:t>est une journée de commémoration </a:t>
            </a:r>
            <a:r>
              <a:rPr lang="fr-FR" sz="3200" dirty="0" smtClean="0">
                <a:solidFill>
                  <a:schemeClr val="tx1"/>
                </a:solidFill>
              </a:rPr>
              <a:t>annuelle 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fr-FR" sz="3200" dirty="0" smtClean="0">
                <a:solidFill>
                  <a:schemeClr val="tx1"/>
                </a:solidFill>
              </a:rPr>
              <a:t>pour </a:t>
            </a:r>
            <a:r>
              <a:rPr lang="fr-FR" sz="3200" dirty="0">
                <a:solidFill>
                  <a:schemeClr val="tx1"/>
                </a:solidFill>
              </a:rPr>
              <a:t>commémorer </a:t>
            </a:r>
            <a:endParaRPr lang="fr-FR" sz="3200" dirty="0" smtClean="0">
              <a:solidFill>
                <a:schemeClr val="tx1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fr-FR" sz="3200" dirty="0" smtClean="0">
                <a:solidFill>
                  <a:schemeClr val="tx1"/>
                </a:solidFill>
              </a:rPr>
              <a:t>les </a:t>
            </a:r>
            <a:r>
              <a:rPr lang="fr-FR" sz="3200" dirty="0">
                <a:solidFill>
                  <a:schemeClr val="tx1"/>
                </a:solidFill>
              </a:rPr>
              <a:t>sacrifices </a:t>
            </a:r>
            <a:r>
              <a:rPr lang="fr-FR" sz="3200" dirty="0" smtClean="0">
                <a:solidFill>
                  <a:schemeClr val="tx1"/>
                </a:solidFill>
              </a:rPr>
              <a:t>de </a:t>
            </a:r>
            <a:r>
              <a:rPr lang="fr-FR" sz="3200" dirty="0">
                <a:solidFill>
                  <a:schemeClr val="tx1"/>
                </a:solidFill>
              </a:rPr>
              <a:t>la Première Guerre mondiale </a:t>
            </a:r>
            <a:endParaRPr lang="fr-FR" sz="3200" dirty="0" smtClean="0">
              <a:solidFill>
                <a:schemeClr val="tx1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fr-FR" sz="3200" dirty="0" smtClean="0">
                <a:solidFill>
                  <a:schemeClr val="tx1"/>
                </a:solidFill>
              </a:rPr>
              <a:t>ainsi </a:t>
            </a:r>
            <a:r>
              <a:rPr lang="fr-FR" sz="3200" dirty="0">
                <a:solidFill>
                  <a:schemeClr val="tx1"/>
                </a:solidFill>
              </a:rPr>
              <a:t>que d'autres guerres</a:t>
            </a:r>
            <a:r>
              <a:rPr lang="fr-FR" sz="32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C00000"/>
                </a:solidFill>
              </a:rPr>
              <a:t>L’armistice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50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774701" y="5043489"/>
            <a:ext cx="10513484" cy="1500187"/>
          </a:xfrm>
        </p:spPr>
        <p:txBody>
          <a:bodyPr>
            <a:normAutofit fontScale="92500" lnSpcReduction="20000"/>
          </a:bodyPr>
          <a:lstStyle/>
          <a:p>
            <a:pPr lvl="0" algn="ctr"/>
            <a:r>
              <a:rPr lang="fr-FR" dirty="0">
                <a:solidFill>
                  <a:schemeClr val="tx1"/>
                </a:solidFill>
              </a:rPr>
              <a:t>Cette journée a lieu le </a:t>
            </a:r>
            <a:r>
              <a:rPr lang="fr-FR" dirty="0">
                <a:solidFill>
                  <a:srgbClr val="C00000"/>
                </a:solidFill>
              </a:rPr>
              <a:t>11 novembre</a:t>
            </a:r>
            <a:r>
              <a:rPr lang="fr-FR" dirty="0">
                <a:solidFill>
                  <a:schemeClr val="tx1"/>
                </a:solidFill>
              </a:rPr>
              <a:t> pour </a:t>
            </a:r>
            <a:endParaRPr lang="fr-FR" dirty="0" smtClean="0">
              <a:solidFill>
                <a:schemeClr val="tx1"/>
              </a:solidFill>
            </a:endParaRPr>
          </a:p>
          <a:p>
            <a:pPr lvl="0" algn="ctr"/>
            <a:r>
              <a:rPr lang="fr-FR" dirty="0" smtClean="0">
                <a:solidFill>
                  <a:schemeClr val="tx1"/>
                </a:solidFill>
              </a:rPr>
              <a:t>rappeler </a:t>
            </a:r>
            <a:r>
              <a:rPr lang="fr-FR" dirty="0">
                <a:solidFill>
                  <a:schemeClr val="tx1"/>
                </a:solidFill>
              </a:rPr>
              <a:t>la signature de l'Armistice </a:t>
            </a:r>
            <a:endParaRPr lang="fr-FR" dirty="0" smtClean="0">
              <a:solidFill>
                <a:schemeClr val="tx1"/>
              </a:solidFill>
            </a:endParaRPr>
          </a:p>
          <a:p>
            <a:pPr lvl="0" algn="ctr"/>
            <a:r>
              <a:rPr lang="fr-FR" dirty="0" smtClean="0">
                <a:solidFill>
                  <a:schemeClr val="tx1"/>
                </a:solidFill>
              </a:rPr>
              <a:t>qui </a:t>
            </a:r>
            <a:r>
              <a:rPr lang="fr-FR" dirty="0">
                <a:solidFill>
                  <a:schemeClr val="tx1"/>
                </a:solidFill>
              </a:rPr>
              <a:t>a mis fin à la Première Guerre mondiale, en </a:t>
            </a:r>
            <a:r>
              <a:rPr lang="fr-FR" dirty="0" smtClean="0">
                <a:solidFill>
                  <a:srgbClr val="C00000"/>
                </a:solidFill>
              </a:rPr>
              <a:t>1918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3275" y="466725"/>
            <a:ext cx="57150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8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Le </a:t>
            </a:r>
            <a:r>
              <a:rPr lang="en-US" dirty="0" err="1" smtClean="0">
                <a:solidFill>
                  <a:srgbClr val="C00000"/>
                </a:solidFill>
              </a:rPr>
              <a:t>coquelicot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est</a:t>
            </a:r>
            <a:r>
              <a:rPr lang="en-US" dirty="0" smtClean="0">
                <a:solidFill>
                  <a:srgbClr val="C00000"/>
                </a:solidFill>
              </a:rPr>
              <a:t> un </a:t>
            </a:r>
            <a:r>
              <a:rPr lang="en-US" dirty="0" err="1" smtClean="0">
                <a:solidFill>
                  <a:srgbClr val="C00000"/>
                </a:solidFill>
              </a:rPr>
              <a:t>symbole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812800" y="2238102"/>
            <a:ext cx="10377714" cy="3476897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fr-FR" sz="3600" dirty="0">
                <a:solidFill>
                  <a:schemeClr val="tx1"/>
                </a:solidFill>
              </a:rPr>
              <a:t>Dans les pays du Commonwealth</a:t>
            </a:r>
            <a:r>
              <a:rPr lang="fr-FR" sz="3600" dirty="0" smtClean="0">
                <a:solidFill>
                  <a:schemeClr val="tx1"/>
                </a:solidFill>
              </a:rPr>
              <a:t>,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fr-FR" sz="3600" dirty="0" smtClean="0">
                <a:solidFill>
                  <a:schemeClr val="tx1"/>
                </a:solidFill>
              </a:rPr>
              <a:t> </a:t>
            </a:r>
            <a:r>
              <a:rPr lang="fr-FR" sz="3600" dirty="0">
                <a:solidFill>
                  <a:schemeClr val="tx1"/>
                </a:solidFill>
              </a:rPr>
              <a:t>le </a:t>
            </a:r>
            <a:r>
              <a:rPr lang="fr-FR" sz="3600" dirty="0">
                <a:solidFill>
                  <a:srgbClr val="C00000"/>
                </a:solidFill>
              </a:rPr>
              <a:t>coquelicot</a:t>
            </a:r>
            <a:r>
              <a:rPr lang="fr-FR" sz="3600" dirty="0"/>
              <a:t> </a:t>
            </a:r>
            <a:r>
              <a:rPr lang="fr-FR" sz="3600" dirty="0">
                <a:solidFill>
                  <a:schemeClr val="tx1"/>
                </a:solidFill>
              </a:rPr>
              <a:t>est un symbole </a:t>
            </a:r>
            <a:r>
              <a:rPr lang="fr-FR" sz="3600" dirty="0" smtClean="0">
                <a:solidFill>
                  <a:schemeClr val="tx1"/>
                </a:solidFill>
              </a:rPr>
              <a:t>associé à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fr-FR" sz="3600" dirty="0" smtClean="0">
                <a:solidFill>
                  <a:schemeClr val="tx1"/>
                </a:solidFill>
              </a:rPr>
              <a:t>la </a:t>
            </a:r>
            <a:r>
              <a:rPr lang="fr-FR" sz="3600" dirty="0">
                <a:solidFill>
                  <a:schemeClr val="tx1"/>
                </a:solidFill>
              </a:rPr>
              <a:t>mémoire de ceux qui </a:t>
            </a:r>
            <a:endParaRPr lang="fr-FR" sz="3600" dirty="0" smtClean="0">
              <a:solidFill>
                <a:schemeClr val="tx1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fr-FR" sz="3600" dirty="0" smtClean="0">
                <a:solidFill>
                  <a:schemeClr val="tx1"/>
                </a:solidFill>
              </a:rPr>
              <a:t>sont </a:t>
            </a:r>
            <a:r>
              <a:rPr lang="fr-FR" sz="3600" dirty="0">
                <a:solidFill>
                  <a:schemeClr val="tx1"/>
                </a:solidFill>
              </a:rPr>
              <a:t>morts à la guerre.</a:t>
            </a:r>
            <a:endParaRPr lang="fr-FR" sz="36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2527" y="4791075"/>
            <a:ext cx="2406673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27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title="Title and Content Layout with Chart"/>
          <p:cNvSpPr>
            <a:spLocks noGrp="1"/>
          </p:cNvSpPr>
          <p:nvPr>
            <p:ph type="title"/>
          </p:nvPr>
        </p:nvSpPr>
        <p:spPr>
          <a:xfrm>
            <a:off x="500856" y="285750"/>
            <a:ext cx="8978900" cy="11430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Et les bluets </a:t>
            </a:r>
            <a:r>
              <a:rPr lang="en-US" dirty="0" err="1" smtClean="0">
                <a:solidFill>
                  <a:srgbClr val="C00000"/>
                </a:solidFill>
              </a:rPr>
              <a:t>en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france</a:t>
            </a:r>
            <a:r>
              <a:rPr lang="en-US" dirty="0" smtClean="0">
                <a:solidFill>
                  <a:srgbClr val="C00000"/>
                </a:solidFill>
              </a:rPr>
              <a:t>?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NZ" dirty="0" smtClean="0"/>
          </a:p>
          <a:p>
            <a:pPr marL="0" indent="0" algn="ctr">
              <a:spcBef>
                <a:spcPts val="600"/>
              </a:spcBef>
              <a:buNone/>
            </a:pPr>
            <a:r>
              <a:rPr lang="fr-FR" sz="3600" dirty="0" smtClean="0">
                <a:solidFill>
                  <a:srgbClr val="C00000"/>
                </a:solidFill>
              </a:rPr>
              <a:t>Les bluets </a:t>
            </a:r>
            <a:r>
              <a:rPr lang="fr-FR" sz="3600" dirty="0" smtClean="0">
                <a:solidFill>
                  <a:schemeClr val="tx1"/>
                </a:solidFill>
              </a:rPr>
              <a:t>étaient aussi présent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fr-FR" sz="3600" dirty="0" smtClean="0">
                <a:solidFill>
                  <a:schemeClr val="tx1"/>
                </a:solidFill>
              </a:rPr>
              <a:t>sur </a:t>
            </a:r>
            <a:r>
              <a:rPr lang="fr-FR" sz="3600" dirty="0">
                <a:solidFill>
                  <a:schemeClr val="tx1"/>
                </a:solidFill>
              </a:rPr>
              <a:t>les champs de bataille </a:t>
            </a:r>
            <a:r>
              <a:rPr lang="fr-FR" sz="3600" dirty="0" smtClean="0">
                <a:solidFill>
                  <a:schemeClr val="tx1"/>
                </a:solidFill>
              </a:rPr>
              <a:t>de la Grande Guerre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fr-FR" sz="3600" dirty="0" smtClean="0">
                <a:solidFill>
                  <a:schemeClr val="tx1"/>
                </a:solidFill>
              </a:rPr>
              <a:t>et la </a:t>
            </a:r>
            <a:r>
              <a:rPr lang="fr-FR" sz="3600" dirty="0">
                <a:solidFill>
                  <a:schemeClr val="tx1"/>
                </a:solidFill>
              </a:rPr>
              <a:t>couleur rappelle </a:t>
            </a:r>
            <a:r>
              <a:rPr lang="fr-FR" sz="3600" dirty="0">
                <a:solidFill>
                  <a:srgbClr val="C00000"/>
                </a:solidFill>
              </a:rPr>
              <a:t>les uniformes des Poilus</a:t>
            </a:r>
            <a:r>
              <a:rPr lang="fr-FR" sz="3600" dirty="0" smtClean="0">
                <a:solidFill>
                  <a:schemeClr val="tx1"/>
                </a:solidFill>
              </a:rPr>
              <a:t>,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fr-FR" sz="3600" dirty="0" smtClean="0">
                <a:solidFill>
                  <a:schemeClr val="tx1"/>
                </a:solidFill>
              </a:rPr>
              <a:t> alors ils représentent le </a:t>
            </a:r>
            <a:r>
              <a:rPr lang="fr-FR" sz="3600" dirty="0">
                <a:solidFill>
                  <a:schemeClr val="tx1"/>
                </a:solidFill>
              </a:rPr>
              <a:t>sacrifice des soldats </a:t>
            </a:r>
            <a:endParaRPr lang="fr-FR" sz="3600" dirty="0" smtClean="0">
              <a:solidFill>
                <a:schemeClr val="tx1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fr-FR" sz="3600" dirty="0" smtClean="0">
                <a:solidFill>
                  <a:schemeClr val="tx1"/>
                </a:solidFill>
              </a:rPr>
              <a:t>lors </a:t>
            </a:r>
            <a:r>
              <a:rPr lang="fr-FR" sz="3600" dirty="0">
                <a:solidFill>
                  <a:schemeClr val="tx1"/>
                </a:solidFill>
              </a:rPr>
              <a:t>du premier conflit mondial</a:t>
            </a:r>
            <a:endParaRPr lang="fr-FR" sz="36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7812" y="114300"/>
            <a:ext cx="2943225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159" y="246015"/>
            <a:ext cx="8588829" cy="644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7"/>
            <a:ext cx="10566400" cy="2268265"/>
          </a:xfrm>
        </p:spPr>
        <p:txBody>
          <a:bodyPr/>
          <a:lstStyle/>
          <a:p>
            <a:pPr algn="ctr"/>
            <a:r>
              <a:rPr lang="fr-FR" dirty="0">
                <a:solidFill>
                  <a:srgbClr val="C00000"/>
                </a:solidFill>
              </a:rPr>
              <a:t>Avant la Première Guerre mondiale, peu de coquelicots </a:t>
            </a:r>
            <a:r>
              <a:rPr lang="fr-FR" dirty="0" smtClean="0">
                <a:solidFill>
                  <a:srgbClr val="C00000"/>
                </a:solidFill>
              </a:rPr>
              <a:t/>
            </a:r>
            <a:br>
              <a:rPr lang="fr-FR" dirty="0" smtClean="0">
                <a:solidFill>
                  <a:srgbClr val="C00000"/>
                </a:solidFill>
              </a:rPr>
            </a:br>
            <a:r>
              <a:rPr lang="fr-FR" dirty="0" smtClean="0">
                <a:solidFill>
                  <a:srgbClr val="C00000"/>
                </a:solidFill>
              </a:rPr>
              <a:t>poussaient </a:t>
            </a:r>
            <a:r>
              <a:rPr lang="fr-FR" dirty="0">
                <a:solidFill>
                  <a:srgbClr val="C00000"/>
                </a:solidFill>
              </a:rPr>
              <a:t>en Flandre</a:t>
            </a:r>
            <a:br>
              <a:rPr lang="fr-FR" dirty="0">
                <a:solidFill>
                  <a:srgbClr val="C0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812800" y="2029096"/>
            <a:ext cx="10566400" cy="3685903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809" y="2727960"/>
            <a:ext cx="3143250" cy="3352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9548" y="2334849"/>
            <a:ext cx="6315075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45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>
                <a:solidFill>
                  <a:srgbClr val="C00000"/>
                </a:solidFill>
              </a:rPr>
              <a:t>pendant la guerre rien ne poussait</a:t>
            </a:r>
            <a:r>
              <a:rPr lang="en-NZ" dirty="0" smtClean="0">
                <a:solidFill>
                  <a:srgbClr val="C00000"/>
                </a:solidFill>
              </a:rPr>
              <a:t>…</a:t>
            </a:r>
            <a:endParaRPr lang="fr-FR" dirty="0">
              <a:solidFill>
                <a:srgbClr val="C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6950" y="2109787"/>
            <a:ext cx="7627610" cy="3827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83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 dirty="0" err="1" smtClean="0">
                <a:solidFill>
                  <a:srgbClr val="C00000"/>
                </a:solidFill>
              </a:rPr>
              <a:t>Mais</a:t>
            </a:r>
            <a:r>
              <a:rPr lang="en-NZ" dirty="0" smtClean="0">
                <a:solidFill>
                  <a:srgbClr val="C00000"/>
                </a:solidFill>
              </a:rPr>
              <a:t> </a:t>
            </a:r>
            <a:r>
              <a:rPr lang="en-NZ" dirty="0" err="1" smtClean="0">
                <a:solidFill>
                  <a:srgbClr val="C00000"/>
                </a:solidFill>
              </a:rPr>
              <a:t>peu</a:t>
            </a:r>
            <a:r>
              <a:rPr lang="en-NZ" dirty="0" smtClean="0">
                <a:solidFill>
                  <a:srgbClr val="C00000"/>
                </a:solidFill>
              </a:rPr>
              <a:t> de temps après…</a:t>
            </a:r>
            <a:endParaRPr lang="fr-FR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1073" y="2067877"/>
            <a:ext cx="5403382" cy="399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50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cean desig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accent1">
              <a:lumMod val="20000"/>
              <a:lumOff val="8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cean design template" id="{F73515D9-E602-4B24-9C15-179BF6DE761B}" vid="{0588FFC9-F6B0-4B64-ACDF-0282AA5DB85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B20A6C6-FA4B-4FDF-822C-E1ABCC861C9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Ocean design template</Template>
  <TotalTime>0</TotalTime>
  <Words>190</Words>
  <Application>Microsoft Office PowerPoint</Application>
  <PresentationFormat>Widescreen</PresentationFormat>
  <Paragraphs>41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Arial</vt:lpstr>
      <vt:lpstr>Ocean design template</vt:lpstr>
      <vt:lpstr>Pourquoi les coquelicots?</vt:lpstr>
      <vt:lpstr>L’armistice</vt:lpstr>
      <vt:lpstr>PowerPoint Presentation</vt:lpstr>
      <vt:lpstr>Le coquelicot est un symbole</vt:lpstr>
      <vt:lpstr>Et les bluets en france?</vt:lpstr>
      <vt:lpstr>PowerPoint Presentation</vt:lpstr>
      <vt:lpstr>Avant la Première Guerre mondiale, peu de coquelicots  poussaient en Flandre </vt:lpstr>
      <vt:lpstr>pendant la guerre rien ne poussait…</vt:lpstr>
      <vt:lpstr>Mais peu de temps après…</vt:lpstr>
      <vt:lpstr>Les champs de bataille étaient couvert de coquelicots </vt:lpstr>
      <vt:lpstr>Alors, pourquoi?</vt:lpstr>
      <vt:lpstr>Où sont les coquelicots maintenant?</vt:lpstr>
      <vt:lpstr>lieutenant colonel John McCrae, un médecin militaire canadien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2016-05-24T04:16:34Z</dcterms:created>
  <dcterms:modified xsi:type="dcterms:W3CDTF">2016-05-24T20:07:45Z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TC034605359991</vt:lpwstr>
  </property>
</Properties>
</file>