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0" r:id="rId4"/>
    <p:sldId id="269" r:id="rId5"/>
    <p:sldId id="262" r:id="rId6"/>
    <p:sldId id="261" r:id="rId7"/>
    <p:sldId id="267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12" y="2789536"/>
            <a:ext cx="2687013" cy="2411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742950"/>
            <a:ext cx="10363200" cy="113347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Pourquoi</a:t>
            </a:r>
            <a:r>
              <a:rPr lang="en-US" dirty="0" smtClean="0">
                <a:solidFill>
                  <a:srgbClr val="C00000"/>
                </a:solidFill>
              </a:rPr>
              <a:t> les </a:t>
            </a:r>
            <a:r>
              <a:rPr lang="en-US" dirty="0" err="1" smtClean="0">
                <a:solidFill>
                  <a:srgbClr val="C00000"/>
                </a:solidFill>
              </a:rPr>
              <a:t>coquelicots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Les champs de bataille étaient couvert de coquelicots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10" y="1993990"/>
            <a:ext cx="6091645" cy="42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8149" y="2105025"/>
            <a:ext cx="11344275" cy="45148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solidFill>
                  <a:schemeClr val="tx1"/>
                </a:solidFill>
              </a:rPr>
              <a:t>Pour germer, la graine du coquelicot 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(qui est de </a:t>
            </a:r>
            <a:r>
              <a:rPr lang="fr-FR" sz="2000" dirty="0">
                <a:solidFill>
                  <a:schemeClr val="tx1"/>
                </a:solidFill>
              </a:rPr>
              <a:t>grande </a:t>
            </a:r>
            <a:r>
              <a:rPr lang="fr-FR" sz="2000" dirty="0" smtClean="0">
                <a:solidFill>
                  <a:schemeClr val="tx1"/>
                </a:solidFill>
              </a:rPr>
              <a:t>longévité et peut rester dans le sol pendant des longes années) 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a besoin </a:t>
            </a:r>
            <a:r>
              <a:rPr lang="fr-FR" dirty="0">
                <a:solidFill>
                  <a:schemeClr val="tx1"/>
                </a:solidFill>
              </a:rPr>
              <a:t>d’une terre </a:t>
            </a:r>
            <a:r>
              <a:rPr lang="fr-FR" dirty="0">
                <a:solidFill>
                  <a:srgbClr val="FF0000"/>
                </a:solidFill>
              </a:rPr>
              <a:t>remuée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calcaire</a:t>
            </a:r>
            <a:r>
              <a:rPr lang="fr-FR" dirty="0">
                <a:solidFill>
                  <a:schemeClr val="tx1"/>
                </a:solidFill>
              </a:rPr>
              <a:t>. 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Durant </a:t>
            </a:r>
            <a:r>
              <a:rPr lang="fr-FR" dirty="0">
                <a:solidFill>
                  <a:schemeClr val="tx1"/>
                </a:solidFill>
              </a:rPr>
              <a:t>les terribles bombardements de </a:t>
            </a: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guerre, 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dirty="0">
                <a:solidFill>
                  <a:schemeClr val="tx1"/>
                </a:solidFill>
              </a:rPr>
              <a:t>terrains </a:t>
            </a:r>
            <a:r>
              <a:rPr lang="fr-FR" dirty="0" smtClean="0">
                <a:solidFill>
                  <a:schemeClr val="tx1"/>
                </a:solidFill>
              </a:rPr>
              <a:t>sont devenus </a:t>
            </a:r>
            <a:r>
              <a:rPr lang="fr-FR" dirty="0">
                <a:solidFill>
                  <a:schemeClr val="tx1"/>
                </a:solidFill>
              </a:rPr>
              <a:t>riches en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poussières de chaux</a:t>
            </a:r>
            <a:r>
              <a:rPr lang="fr-FR" dirty="0">
                <a:solidFill>
                  <a:schemeClr val="tx1"/>
                </a:solidFill>
              </a:rPr>
              <a:t> 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tx1"/>
                </a:solidFill>
              </a:rPr>
              <a:t>et remuée par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les obus et tranchées </a:t>
            </a:r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combats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160039"/>
            <a:ext cx="10363200" cy="1470025"/>
          </a:xfrm>
        </p:spPr>
        <p:txBody>
          <a:bodyPr/>
          <a:lstStyle/>
          <a:p>
            <a:pPr algn="ctr"/>
            <a:r>
              <a:rPr lang="en-NZ" dirty="0" err="1" smtClean="0">
                <a:solidFill>
                  <a:srgbClr val="C00000"/>
                </a:solidFill>
              </a:rPr>
              <a:t>Alors</a:t>
            </a:r>
            <a:r>
              <a:rPr lang="en-NZ" dirty="0" smtClean="0">
                <a:solidFill>
                  <a:srgbClr val="C00000"/>
                </a:solidFill>
              </a:rPr>
              <a:t>, </a:t>
            </a:r>
            <a:r>
              <a:rPr lang="en-NZ" dirty="0" err="1" smtClean="0">
                <a:solidFill>
                  <a:srgbClr val="C00000"/>
                </a:solidFill>
              </a:rPr>
              <a:t>pourquoi</a:t>
            </a:r>
            <a:r>
              <a:rPr lang="en-NZ" dirty="0" smtClean="0">
                <a:solidFill>
                  <a:srgbClr val="C00000"/>
                </a:solidFill>
              </a:rPr>
              <a:t>?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2257424"/>
            <a:ext cx="10902950" cy="3457575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fr-FR" sz="3600" dirty="0">
                <a:solidFill>
                  <a:schemeClr val="tx1"/>
                </a:solidFill>
              </a:rPr>
              <a:t>La guerre finie, la chaux était rapidement absorbée et les coquelicots ont disparu de </a:t>
            </a:r>
            <a:r>
              <a:rPr lang="fr-FR" sz="3600" dirty="0" smtClean="0">
                <a:solidFill>
                  <a:schemeClr val="tx1"/>
                </a:solidFill>
              </a:rPr>
              <a:t>nouveau</a:t>
            </a:r>
            <a:endParaRPr lang="fr-FR" sz="36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Où sont les coquelicots maintenant?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12801" y="1590674"/>
            <a:ext cx="5435599" cy="48672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Au printemps </a:t>
            </a:r>
            <a:r>
              <a:rPr lang="fr-FR" dirty="0">
                <a:solidFill>
                  <a:schemeClr val="tx1"/>
                </a:solidFill>
              </a:rPr>
              <a:t>1915,  </a:t>
            </a:r>
            <a:r>
              <a:rPr lang="fr-FR" dirty="0" smtClean="0">
                <a:solidFill>
                  <a:schemeClr val="tx1"/>
                </a:solidFill>
              </a:rPr>
              <a:t>quand son ami </a:t>
            </a:r>
            <a:r>
              <a:rPr lang="fr-FR" dirty="0">
                <a:solidFill>
                  <a:schemeClr val="tx1"/>
                </a:solidFill>
              </a:rPr>
              <a:t>Alexis </a:t>
            </a:r>
            <a:r>
              <a:rPr lang="fr-FR" dirty="0" err="1">
                <a:solidFill>
                  <a:schemeClr val="tx1"/>
                </a:solidFill>
              </a:rPr>
              <a:t>Helmer</a:t>
            </a:r>
            <a:r>
              <a:rPr lang="fr-FR" dirty="0">
                <a:solidFill>
                  <a:schemeClr val="tx1"/>
                </a:solidFill>
              </a:rPr>
              <a:t> avait été tué par un obus allemand à </a:t>
            </a:r>
            <a:r>
              <a:rPr lang="fr-FR" dirty="0" smtClean="0">
                <a:solidFill>
                  <a:schemeClr val="tx1"/>
                </a:solidFill>
              </a:rPr>
              <a:t>Ypres, 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John </a:t>
            </a:r>
            <a:r>
              <a:rPr lang="fr-FR" dirty="0" err="1">
                <a:solidFill>
                  <a:schemeClr val="tx1"/>
                </a:solidFill>
              </a:rPr>
              <a:t>McCrae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 remarqu</a:t>
            </a:r>
            <a:r>
              <a:rPr lang="fr-FR" dirty="0">
                <a:solidFill>
                  <a:schemeClr val="tx1"/>
                </a:solidFill>
              </a:rPr>
              <a:t>é</a:t>
            </a:r>
            <a:r>
              <a:rPr lang="fr-FR" dirty="0" smtClean="0">
                <a:solidFill>
                  <a:schemeClr val="tx1"/>
                </a:solidFill>
              </a:rPr>
              <a:t> que </a:t>
            </a:r>
            <a:r>
              <a:rPr lang="fr-FR" dirty="0">
                <a:solidFill>
                  <a:schemeClr val="tx1"/>
                </a:solidFill>
              </a:rPr>
              <a:t>des coquelicots poussaient </a:t>
            </a:r>
            <a:r>
              <a:rPr lang="fr-FR" dirty="0" smtClean="0">
                <a:solidFill>
                  <a:schemeClr val="tx1"/>
                </a:solidFill>
              </a:rPr>
              <a:t>spontanément entre les rangées de sépultures.</a:t>
            </a:r>
            <a:r>
              <a:rPr lang="fr-FR" dirty="0">
                <a:solidFill>
                  <a:schemeClr val="tx1"/>
                </a:solidFill>
              </a:rPr>
              <a:t> 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tx1"/>
                </a:solidFill>
              </a:rPr>
              <a:t>Ce </a:t>
            </a:r>
            <a:r>
              <a:rPr lang="fr-FR" dirty="0">
                <a:solidFill>
                  <a:schemeClr val="tx1"/>
                </a:solidFill>
              </a:rPr>
              <a:t>phénomène </a:t>
            </a:r>
            <a:r>
              <a:rPr lang="fr-FR" dirty="0" smtClean="0">
                <a:solidFill>
                  <a:schemeClr val="tx1"/>
                </a:solidFill>
              </a:rPr>
              <a:t>lui a inspir</a:t>
            </a:r>
            <a:r>
              <a:rPr lang="fr-FR" dirty="0">
                <a:solidFill>
                  <a:schemeClr val="tx1"/>
                </a:solidFill>
              </a:rPr>
              <a:t>é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son célèbre poème « In </a:t>
            </a:r>
            <a:r>
              <a:rPr lang="fr-FR" dirty="0" err="1">
                <a:solidFill>
                  <a:schemeClr val="tx1"/>
                </a:solidFill>
              </a:rPr>
              <a:t>Flanders</a:t>
            </a:r>
            <a:r>
              <a:rPr lang="fr-FR" dirty="0">
                <a:solidFill>
                  <a:schemeClr val="tx1"/>
                </a:solidFill>
              </a:rPr>
              <a:t> Fields </a:t>
            </a:r>
            <a:r>
              <a:rPr lang="fr-FR" dirty="0" smtClean="0">
                <a:solidFill>
                  <a:schemeClr val="tx1"/>
                </a:solidFill>
              </a:rPr>
              <a:t>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2801" y="295276"/>
            <a:ext cx="10513484" cy="136207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lieutenant </a:t>
            </a:r>
            <a:r>
              <a:rPr lang="fr-FR" dirty="0">
                <a:solidFill>
                  <a:srgbClr val="C00000"/>
                </a:solidFill>
              </a:rPr>
              <a:t>colonel John </a:t>
            </a:r>
            <a:r>
              <a:rPr lang="fr-FR" dirty="0" err="1">
                <a:solidFill>
                  <a:srgbClr val="C00000"/>
                </a:solidFill>
              </a:rPr>
              <a:t>McCrae</a:t>
            </a:r>
            <a:r>
              <a:rPr lang="fr-FR" dirty="0">
                <a:solidFill>
                  <a:srgbClr val="C00000"/>
                </a:solidFill>
              </a:rPr>
              <a:t>, </a:t>
            </a:r>
            <a:r>
              <a:rPr lang="fr-FR" sz="1800" dirty="0">
                <a:solidFill>
                  <a:srgbClr val="C00000"/>
                </a:solidFill>
              </a:rPr>
              <a:t>un médecin militaire canadien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809749"/>
            <a:ext cx="3157537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33" b="9721"/>
          <a:stretch/>
        </p:blipFill>
        <p:spPr>
          <a:xfrm>
            <a:off x="1524000" y="108585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009774"/>
            <a:ext cx="10566400" cy="370522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r-FR" sz="3200" dirty="0">
                <a:solidFill>
                  <a:schemeClr val="tx1"/>
                </a:solidFill>
              </a:rPr>
              <a:t>est une journée de commémoration </a:t>
            </a:r>
            <a:r>
              <a:rPr lang="fr-FR" sz="3200" dirty="0" smtClean="0">
                <a:solidFill>
                  <a:schemeClr val="tx1"/>
                </a:solidFill>
              </a:rPr>
              <a:t>annuelle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pour </a:t>
            </a:r>
            <a:r>
              <a:rPr lang="fr-FR" sz="3200" dirty="0">
                <a:solidFill>
                  <a:schemeClr val="tx1"/>
                </a:solidFill>
              </a:rPr>
              <a:t>commémorer 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les </a:t>
            </a:r>
            <a:r>
              <a:rPr lang="fr-FR" sz="3200" dirty="0">
                <a:solidFill>
                  <a:schemeClr val="tx1"/>
                </a:solidFill>
              </a:rPr>
              <a:t>sacrifices </a:t>
            </a:r>
            <a:r>
              <a:rPr lang="fr-FR" sz="3200" dirty="0" smtClean="0">
                <a:solidFill>
                  <a:schemeClr val="tx1"/>
                </a:solidFill>
              </a:rPr>
              <a:t>de </a:t>
            </a:r>
            <a:r>
              <a:rPr lang="fr-FR" sz="3200" dirty="0">
                <a:solidFill>
                  <a:schemeClr val="tx1"/>
                </a:solidFill>
              </a:rPr>
              <a:t>la Première Guerre mondiale 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sz="3200" dirty="0" smtClean="0">
                <a:solidFill>
                  <a:schemeClr val="tx1"/>
                </a:solidFill>
              </a:rPr>
              <a:t>ainsi </a:t>
            </a:r>
            <a:r>
              <a:rPr lang="fr-FR" sz="3200" dirty="0">
                <a:solidFill>
                  <a:schemeClr val="tx1"/>
                </a:solidFill>
              </a:rPr>
              <a:t>que d'autres guerres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L’armistice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4701" y="5043489"/>
            <a:ext cx="10513484" cy="1500187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fr-FR" dirty="0">
                <a:solidFill>
                  <a:schemeClr val="tx1"/>
                </a:solidFill>
              </a:rPr>
              <a:t>Cette journée a lieu le </a:t>
            </a:r>
            <a:r>
              <a:rPr lang="fr-FR" dirty="0">
                <a:solidFill>
                  <a:srgbClr val="C00000"/>
                </a:solidFill>
              </a:rPr>
              <a:t>11 novembre</a:t>
            </a:r>
            <a:r>
              <a:rPr lang="fr-FR" dirty="0">
                <a:solidFill>
                  <a:schemeClr val="tx1"/>
                </a:solidFill>
              </a:rPr>
              <a:t> pour </a:t>
            </a:r>
            <a:endParaRPr lang="fr-FR" dirty="0" smtClean="0">
              <a:solidFill>
                <a:schemeClr val="tx1"/>
              </a:solidFill>
            </a:endParaRPr>
          </a:p>
          <a:p>
            <a:pPr lvl="0" algn="ctr"/>
            <a:r>
              <a:rPr lang="fr-FR" dirty="0" smtClean="0">
                <a:solidFill>
                  <a:schemeClr val="tx1"/>
                </a:solidFill>
              </a:rPr>
              <a:t>rappeler </a:t>
            </a:r>
            <a:r>
              <a:rPr lang="fr-FR" dirty="0">
                <a:solidFill>
                  <a:schemeClr val="tx1"/>
                </a:solidFill>
              </a:rPr>
              <a:t>la signature de l'Armistice </a:t>
            </a:r>
            <a:endParaRPr lang="fr-FR" dirty="0" smtClean="0">
              <a:solidFill>
                <a:schemeClr val="tx1"/>
              </a:solidFill>
            </a:endParaRPr>
          </a:p>
          <a:p>
            <a:pPr lvl="0" algn="ctr"/>
            <a:r>
              <a:rPr lang="fr-FR" dirty="0" smtClean="0">
                <a:solidFill>
                  <a:schemeClr val="tx1"/>
                </a:solidFill>
              </a:rPr>
              <a:t>qui </a:t>
            </a:r>
            <a:r>
              <a:rPr lang="fr-FR" dirty="0">
                <a:solidFill>
                  <a:schemeClr val="tx1"/>
                </a:solidFill>
              </a:rPr>
              <a:t>a mis fin à la Première Guerre mondiale, en </a:t>
            </a:r>
            <a:r>
              <a:rPr lang="fr-FR" dirty="0" smtClean="0">
                <a:solidFill>
                  <a:srgbClr val="C00000"/>
                </a:solidFill>
              </a:rPr>
              <a:t>1918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466725"/>
            <a:ext cx="5715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Le </a:t>
            </a:r>
            <a:r>
              <a:rPr lang="en-US" dirty="0" err="1" smtClean="0">
                <a:solidFill>
                  <a:srgbClr val="C00000"/>
                </a:solidFill>
              </a:rPr>
              <a:t>coquelicot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est</a:t>
            </a:r>
            <a:r>
              <a:rPr lang="en-US" dirty="0" smtClean="0">
                <a:solidFill>
                  <a:srgbClr val="C00000"/>
                </a:solidFill>
              </a:rPr>
              <a:t> un </a:t>
            </a:r>
            <a:r>
              <a:rPr lang="en-US" dirty="0" err="1" smtClean="0">
                <a:solidFill>
                  <a:srgbClr val="C00000"/>
                </a:solidFill>
              </a:rPr>
              <a:t>symbole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2238102"/>
            <a:ext cx="10377714" cy="347689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fr-FR" sz="3600" dirty="0">
                <a:solidFill>
                  <a:schemeClr val="tx1"/>
                </a:solidFill>
              </a:rPr>
              <a:t>Dans les pays du Commonwealth</a:t>
            </a:r>
            <a:r>
              <a:rPr lang="fr-FR" sz="36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3600" dirty="0">
                <a:solidFill>
                  <a:schemeClr val="tx1"/>
                </a:solidFill>
              </a:rPr>
              <a:t>le </a:t>
            </a:r>
            <a:r>
              <a:rPr lang="fr-FR" sz="3600" dirty="0">
                <a:solidFill>
                  <a:srgbClr val="C00000"/>
                </a:solidFill>
              </a:rPr>
              <a:t>coquelicot</a:t>
            </a:r>
            <a:r>
              <a:rPr lang="fr-FR" sz="3600" dirty="0"/>
              <a:t> </a:t>
            </a:r>
            <a:r>
              <a:rPr lang="fr-FR" sz="3600" dirty="0">
                <a:solidFill>
                  <a:schemeClr val="tx1"/>
                </a:solidFill>
              </a:rPr>
              <a:t>est un symbole </a:t>
            </a:r>
            <a:r>
              <a:rPr lang="fr-FR" sz="3600" dirty="0" smtClean="0">
                <a:solidFill>
                  <a:schemeClr val="tx1"/>
                </a:solidFill>
              </a:rPr>
              <a:t>associé à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la </a:t>
            </a:r>
            <a:r>
              <a:rPr lang="fr-FR" sz="3600" dirty="0">
                <a:solidFill>
                  <a:schemeClr val="tx1"/>
                </a:solidFill>
              </a:rPr>
              <a:t>mémoire de ceux qui </a:t>
            </a: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sont </a:t>
            </a:r>
            <a:r>
              <a:rPr lang="fr-FR" sz="3600" dirty="0">
                <a:solidFill>
                  <a:schemeClr val="tx1"/>
                </a:solidFill>
              </a:rPr>
              <a:t>morts à la guerre.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27" y="4791075"/>
            <a:ext cx="2406673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500856" y="285750"/>
            <a:ext cx="89789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Et les bluets </a:t>
            </a:r>
            <a:r>
              <a:rPr lang="en-US" dirty="0" err="1" smtClean="0">
                <a:solidFill>
                  <a:srgbClr val="C00000"/>
                </a:solidFill>
              </a:rPr>
              <a:t>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france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rgbClr val="C00000"/>
                </a:solidFill>
              </a:rPr>
              <a:t>Les bluets </a:t>
            </a:r>
            <a:r>
              <a:rPr lang="fr-FR" sz="3600" dirty="0" smtClean="0">
                <a:solidFill>
                  <a:schemeClr val="tx1"/>
                </a:solidFill>
              </a:rPr>
              <a:t>étaient aussi présent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sur </a:t>
            </a:r>
            <a:r>
              <a:rPr lang="fr-FR" sz="3600" dirty="0">
                <a:solidFill>
                  <a:schemeClr val="tx1"/>
                </a:solidFill>
              </a:rPr>
              <a:t>les champs de bataille </a:t>
            </a:r>
            <a:r>
              <a:rPr lang="fr-FR" sz="3600" dirty="0" smtClean="0">
                <a:solidFill>
                  <a:schemeClr val="tx1"/>
                </a:solidFill>
              </a:rPr>
              <a:t>de la Grande Guerre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et la </a:t>
            </a:r>
            <a:r>
              <a:rPr lang="fr-FR" sz="3600" dirty="0">
                <a:solidFill>
                  <a:schemeClr val="tx1"/>
                </a:solidFill>
              </a:rPr>
              <a:t>couleur rappelle </a:t>
            </a:r>
            <a:r>
              <a:rPr lang="fr-FR" sz="3600" dirty="0">
                <a:solidFill>
                  <a:srgbClr val="C00000"/>
                </a:solidFill>
              </a:rPr>
              <a:t>les uniformes des Poilus</a:t>
            </a:r>
            <a:r>
              <a:rPr lang="fr-FR" sz="36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alors ils représentent le </a:t>
            </a:r>
            <a:r>
              <a:rPr lang="fr-FR" sz="3600" dirty="0">
                <a:solidFill>
                  <a:schemeClr val="tx1"/>
                </a:solidFill>
              </a:rPr>
              <a:t>sacrifice des soldats </a:t>
            </a:r>
            <a:endParaRPr lang="fr-FR" sz="36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lors </a:t>
            </a:r>
            <a:r>
              <a:rPr lang="fr-FR" sz="3600" dirty="0">
                <a:solidFill>
                  <a:schemeClr val="tx1"/>
                </a:solidFill>
              </a:rPr>
              <a:t>du premier conflit mondial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812" y="114300"/>
            <a:ext cx="29432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9" y="246015"/>
            <a:ext cx="8588829" cy="6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7"/>
            <a:ext cx="10566400" cy="226826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Avant la Première Guerre mondiale, peu de coquelicots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poussaient </a:t>
            </a:r>
            <a:r>
              <a:rPr lang="fr-FR" dirty="0">
                <a:solidFill>
                  <a:srgbClr val="C00000"/>
                </a:solidFill>
              </a:rPr>
              <a:t>en Flandre</a:t>
            </a:r>
            <a:br>
              <a:rPr lang="fr-FR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12800" y="2029096"/>
            <a:ext cx="10566400" cy="368590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9" y="2727960"/>
            <a:ext cx="314325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48" y="2334849"/>
            <a:ext cx="63150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pendant la guerre rien ne poussait</a:t>
            </a:r>
            <a:r>
              <a:rPr lang="en-NZ" dirty="0" smtClean="0">
                <a:solidFill>
                  <a:srgbClr val="C00000"/>
                </a:solidFill>
              </a:rPr>
              <a:t>…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50" y="2109787"/>
            <a:ext cx="7627610" cy="38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err="1" smtClean="0">
                <a:solidFill>
                  <a:srgbClr val="C00000"/>
                </a:solidFill>
              </a:rPr>
              <a:t>Mais</a:t>
            </a:r>
            <a:r>
              <a:rPr lang="en-NZ" dirty="0" smtClean="0">
                <a:solidFill>
                  <a:srgbClr val="C00000"/>
                </a:solidFill>
              </a:rPr>
              <a:t> </a:t>
            </a:r>
            <a:r>
              <a:rPr lang="en-NZ" dirty="0" err="1" smtClean="0">
                <a:solidFill>
                  <a:srgbClr val="C00000"/>
                </a:solidFill>
              </a:rPr>
              <a:t>peu</a:t>
            </a:r>
            <a:r>
              <a:rPr lang="en-NZ" dirty="0" smtClean="0">
                <a:solidFill>
                  <a:srgbClr val="C00000"/>
                </a:solidFill>
              </a:rPr>
              <a:t> de temps après…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73" y="2067877"/>
            <a:ext cx="5403382" cy="39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190</Words>
  <Application>Microsoft Office PowerPoint</Application>
  <PresentationFormat>Widescreen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Ocean design template</vt:lpstr>
      <vt:lpstr>Pourquoi les coquelicots?</vt:lpstr>
      <vt:lpstr>L’armistice</vt:lpstr>
      <vt:lpstr>PowerPoint Presentation</vt:lpstr>
      <vt:lpstr>Le coquelicot est un symbole</vt:lpstr>
      <vt:lpstr>Et les bluets en france?</vt:lpstr>
      <vt:lpstr>PowerPoint Presentation</vt:lpstr>
      <vt:lpstr>Avant la Première Guerre mondiale, peu de coquelicots  poussaient en Flandre </vt:lpstr>
      <vt:lpstr>pendant la guerre rien ne poussait…</vt:lpstr>
      <vt:lpstr>Mais peu de temps après…</vt:lpstr>
      <vt:lpstr>Les champs de bataille étaient couvert de coquelicots </vt:lpstr>
      <vt:lpstr>Alors, pourquoi?</vt:lpstr>
      <vt:lpstr>Où sont les coquelicots maintenant?</vt:lpstr>
      <vt:lpstr>lieutenant colonel John McCrae, un médecin militaire canadien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2016-05-24T04:16:34Z</dcterms:created>
  <dcterms:modified xsi:type="dcterms:W3CDTF">2016-05-24T20:07:45Z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